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57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 autoAdjust="0"/>
    <p:restoredTop sz="95969"/>
  </p:normalViewPr>
  <p:slideViewPr>
    <p:cSldViewPr snapToGrid="0">
      <p:cViewPr varScale="1">
        <p:scale>
          <a:sx n="115" d="100"/>
          <a:sy n="115" d="100"/>
        </p:scale>
        <p:origin x="1320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4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940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6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0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3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8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2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3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4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1204" y="1063184"/>
            <a:ext cx="3810598" cy="634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700" b="1" dirty="0">
                <a:solidFill>
                  <a:schemeClr val="tx1"/>
                </a:solidFill>
              </a:rPr>
            </a:br>
            <a:r>
              <a:rPr lang="en-US" sz="3700" b="1" dirty="0">
                <a:solidFill>
                  <a:schemeClr val="tx1"/>
                </a:solidFill>
              </a:rPr>
              <a:t>MARCH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1203" y="1718757"/>
            <a:ext cx="3810598" cy="6345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Monthly Operations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67E61A-FCD6-1F27-1812-74D02E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6463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78216-180F-966B-5F93-F1979A8C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r="15597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1CA7888B-DAD9-CE8F-B3A2-4CAB73C82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" r="5271" b="-2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D9AF47-9DEF-9915-1D26-86B548FE9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8402" r="12497" b="3"/>
          <a:stretch/>
        </p:blipFill>
        <p:spPr bwMode="auto"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A7DA12B-BC4B-0B86-5304-951114B1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017" y="4376804"/>
            <a:ext cx="4717823" cy="1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339" y="516367"/>
            <a:ext cx="10491595" cy="519667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Dahlgren WWTP</a:t>
            </a:r>
          </a:p>
          <a:p>
            <a:pPr lvl="1"/>
            <a:r>
              <a:rPr lang="en-US" sz="1800" dirty="0"/>
              <a:t>Influent pumps de-ragged due to a loss of performance with influent screen still being out of service. </a:t>
            </a:r>
          </a:p>
          <a:p>
            <a:pPr lvl="1"/>
            <a:r>
              <a:rPr lang="en-US" sz="1800" dirty="0"/>
              <a:t>Sludge transfer valves for Digester 3 &amp; 4 replaced due to breakage</a:t>
            </a:r>
          </a:p>
          <a:p>
            <a:pPr lvl="1"/>
            <a:r>
              <a:rPr lang="en-US" sz="1800" dirty="0"/>
              <a:t>Supplemental carbon tank installed</a:t>
            </a:r>
          </a:p>
          <a:p>
            <a:pPr lvl="1"/>
            <a:r>
              <a:rPr lang="en-US" sz="1800" dirty="0"/>
              <a:t>IES brought an Aqua Aerobics representative on-site to assess the condition of the tertiary disc filter. </a:t>
            </a:r>
          </a:p>
          <a:p>
            <a:pPr lvl="1"/>
            <a:r>
              <a:rPr lang="en-US" sz="1800" dirty="0"/>
              <a:t>On-site meeting with Bowman Engineering to collaborate and discuss recommended changes.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620A0FB-AB4A-0B6F-D169-8B833673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7ECC-F1E3-E756-9B2E-DC8464FF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DCE09-EC56-ED9F-D89C-C032B4F7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339" y="516367"/>
            <a:ext cx="9230061" cy="519667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Hopyard Farms WWTP</a:t>
            </a:r>
          </a:p>
          <a:p>
            <a:pPr lvl="1"/>
            <a:r>
              <a:rPr lang="en-US" sz="1800" dirty="0"/>
              <a:t>SBR Blower #1 replaced and diagnosed issues with Blower #2</a:t>
            </a:r>
          </a:p>
          <a:p>
            <a:pPr lvl="1"/>
            <a:r>
              <a:rPr lang="en-US" sz="1800" dirty="0"/>
              <a:t>Carter CAT performed preventative maintenance on the emergency generator and repaired an engine coolant leak. </a:t>
            </a:r>
          </a:p>
          <a:p>
            <a:pPr lvl="1"/>
            <a:r>
              <a:rPr lang="en-US" sz="1800" dirty="0"/>
              <a:t>Drain line for SBR#1 became clogged – KGCSA jetted/cleared line</a:t>
            </a:r>
          </a:p>
          <a:p>
            <a:r>
              <a:rPr lang="en-US" sz="2000" dirty="0"/>
              <a:t>Fairview Beach WWTP</a:t>
            </a:r>
          </a:p>
          <a:p>
            <a:pPr lvl="1"/>
            <a:r>
              <a:rPr lang="en-US" sz="1800" dirty="0"/>
              <a:t>Vegetation on both SBR decanters removed by KGM.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9CAEF0-A6EA-DE1C-8D6F-A38B58C3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9607-4DE9-5EB8-9162-BB51D782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219B-5D92-2CAA-BA7E-195AF3A5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35" y="748254"/>
            <a:ext cx="8464266" cy="605282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Purkins Corner WWTP</a:t>
            </a:r>
          </a:p>
          <a:p>
            <a:pPr lvl="1"/>
            <a:r>
              <a:rPr lang="en-US" sz="1800" dirty="0">
                <a:solidFill>
                  <a:srgbClr val="44536A"/>
                </a:solidFill>
                <a:latin typeface="Calibri" panose="020F0502020204030204" pitchFamily="34" charset="0"/>
              </a:rPr>
              <a:t>Treatment plant exceeded CBOD5, TSS, and TKN for the month of March: </a:t>
            </a:r>
            <a:endParaRPr lang="en-US" sz="1800" dirty="0">
              <a:solidFill>
                <a:srgbClr val="44536A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n-US" sz="1800" dirty="0">
                <a:solidFill>
                  <a:srgbClr val="44536A"/>
                </a:solidFill>
                <a:effectLst/>
                <a:latin typeface="Calibri" panose="020F0502020204030204" pitchFamily="34" charset="0"/>
              </a:rPr>
              <a:t>Exceedances caused a large amount of grease entered the facility due to a significant grease back up that occurred within the collection system.  </a:t>
            </a:r>
            <a:r>
              <a:rPr lang="en-US" sz="1800" dirty="0">
                <a:solidFill>
                  <a:srgbClr val="44536A"/>
                </a:solidFill>
                <a:latin typeface="Calibri" panose="020F0502020204030204" pitchFamily="34" charset="0"/>
              </a:rPr>
              <a:t>IES pulled samples of the influent and found FOG concentration in excess of 300mg/L </a:t>
            </a:r>
            <a:r>
              <a:rPr lang="en-US" sz="1800" u="sng" dirty="0">
                <a:solidFill>
                  <a:srgbClr val="44536A"/>
                </a:solidFill>
                <a:latin typeface="Calibri" panose="020F0502020204030204" pitchFamily="34" charset="0"/>
              </a:rPr>
              <a:t>(100mg/L is maximum allowable limit before treatment is compromised) </a:t>
            </a:r>
            <a:endParaRPr lang="en-US" sz="1800" u="sng" dirty="0">
              <a:solidFill>
                <a:srgbClr val="44536A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n-US" sz="2000" dirty="0">
                <a:solidFill>
                  <a:srgbClr val="44536A"/>
                </a:solidFill>
                <a:effectLst/>
                <a:latin typeface="Calibri" panose="020F0502020204030204" pitchFamily="34" charset="0"/>
              </a:rPr>
              <a:t>IES collaborated with Maryland Biochemical to assess biological activity within the wastewater plants. All bacteria indicated a grease problem. </a:t>
            </a:r>
          </a:p>
          <a:p>
            <a:pPr lvl="1"/>
            <a:r>
              <a:rPr lang="en-US" sz="2000" dirty="0">
                <a:solidFill>
                  <a:srgbClr val="44536A"/>
                </a:solidFill>
                <a:latin typeface="Calibri" panose="020F0502020204030204" pitchFamily="34" charset="0"/>
              </a:rPr>
              <a:t>Treatment plant was reseeded with Mixed Liquor from other facilities in efforts to regain treatment. </a:t>
            </a:r>
            <a:endParaRPr lang="en-US" sz="2000" dirty="0">
              <a:solidFill>
                <a:srgbClr val="44536A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n-US" sz="2000" dirty="0">
                <a:solidFill>
                  <a:srgbClr val="44536A"/>
                </a:solidFill>
                <a:effectLst/>
                <a:latin typeface="Calibri" panose="020F0502020204030204" pitchFamily="34" charset="0"/>
              </a:rPr>
              <a:t>IES brought an Aqua Aerobics representative on-site to assess the condition of the tertiary disc filter and discovered deficiencies within the components. </a:t>
            </a:r>
          </a:p>
          <a:p>
            <a:pPr lvl="1"/>
            <a:r>
              <a:rPr lang="en-US" sz="2000" dirty="0">
                <a:solidFill>
                  <a:srgbClr val="44536A"/>
                </a:solidFill>
                <a:latin typeface="Calibri" panose="020F0502020204030204" pitchFamily="34" charset="0"/>
              </a:rPr>
              <a:t>Treatment plant exceeded CBOD5, TSS, and TKN for the month of March: </a:t>
            </a:r>
          </a:p>
          <a:p>
            <a:pPr lvl="2"/>
            <a:endParaRPr lang="en-US" sz="1800" dirty="0">
              <a:solidFill>
                <a:srgbClr val="44536A"/>
              </a:solidFill>
              <a:effectLst/>
              <a:latin typeface="Calibri" panose="020F0502020204030204" pitchFamily="34" charset="0"/>
            </a:endParaRP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ED4A9E8-2C66-31B1-B624-50789E30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50D2-453B-FD65-15B9-2196F91F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3978-5435-BC46-F349-1D29FD71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339" y="516367"/>
            <a:ext cx="9230061" cy="519667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Oakland Park WWTP</a:t>
            </a:r>
          </a:p>
          <a:p>
            <a:pPr lvl="1"/>
            <a:r>
              <a:rPr lang="en-US" sz="1800" dirty="0"/>
              <a:t>Treatment plant exceeded CBOD5, TSS, and TKN concentrations for the month of March: </a:t>
            </a:r>
          </a:p>
          <a:p>
            <a:pPr lvl="1"/>
            <a:r>
              <a:rPr lang="en-US" sz="1800" dirty="0"/>
              <a:t>Exceedances determined to be caused by multiple issues within the sewer collection system that led to the black septic sludge in the influent inhibiting treatment. A blockage in the force mains was discovered on 4/10/25 – KGCSA is working to clear obstruction. Septic haulers illegally dumping within the collection system is also being investigated. </a:t>
            </a:r>
          </a:p>
          <a:p>
            <a:endParaRPr lang="en-US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F030A9C-5C8A-3CDA-1E1F-DAC2A821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06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6251</TotalTime>
  <Words>350</Words>
  <Application>Microsoft Macintosh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Trebuchet MS</vt:lpstr>
      <vt:lpstr>Wingdings 3</vt:lpstr>
      <vt:lpstr>Facet</vt:lpstr>
      <vt:lpstr> MARCH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Effluent and Process Control Sampling</dc:title>
  <dc:creator>mark inboden</dc:creator>
  <cp:lastModifiedBy>Mark Inboden</cp:lastModifiedBy>
  <cp:revision>66</cp:revision>
  <dcterms:created xsi:type="dcterms:W3CDTF">2017-07-21T02:06:50Z</dcterms:created>
  <dcterms:modified xsi:type="dcterms:W3CDTF">2025-04-15T12:39:55Z</dcterms:modified>
</cp:coreProperties>
</file>